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4" r:id="rId4"/>
    <p:sldId id="302" r:id="rId5"/>
    <p:sldId id="303" r:id="rId6"/>
    <p:sldId id="305" r:id="rId7"/>
    <p:sldId id="306" r:id="rId8"/>
    <p:sldId id="261" r:id="rId9"/>
    <p:sldId id="307" r:id="rId10"/>
    <p:sldId id="308" r:id="rId11"/>
    <p:sldId id="310" r:id="rId12"/>
    <p:sldId id="311" r:id="rId13"/>
    <p:sldId id="312" r:id="rId14"/>
    <p:sldId id="313" r:id="rId15"/>
    <p:sldId id="317" r:id="rId16"/>
    <p:sldId id="315" r:id="rId17"/>
    <p:sldId id="314" r:id="rId18"/>
    <p:sldId id="322" r:id="rId19"/>
    <p:sldId id="316" r:id="rId20"/>
    <p:sldId id="318" r:id="rId21"/>
    <p:sldId id="319" r:id="rId22"/>
    <p:sldId id="321" r:id="rId23"/>
    <p:sldId id="320" r:id="rId24"/>
    <p:sldId id="323" r:id="rId25"/>
    <p:sldId id="325" r:id="rId26"/>
    <p:sldId id="326" r:id="rId27"/>
    <p:sldId id="324" r:id="rId28"/>
    <p:sldId id="328" r:id="rId29"/>
    <p:sldId id="327" r:id="rId30"/>
    <p:sldId id="330" r:id="rId31"/>
    <p:sldId id="331" r:id="rId32"/>
    <p:sldId id="329" r:id="rId33"/>
    <p:sldId id="332" r:id="rId34"/>
    <p:sldId id="335" r:id="rId35"/>
    <p:sldId id="333" r:id="rId36"/>
    <p:sldId id="336" r:id="rId37"/>
    <p:sldId id="337" r:id="rId38"/>
    <p:sldId id="338" r:id="rId39"/>
    <p:sldId id="339" r:id="rId40"/>
    <p:sldId id="334" r:id="rId41"/>
    <p:sldId id="342" r:id="rId42"/>
    <p:sldId id="340" r:id="rId43"/>
    <p:sldId id="341" r:id="rId44"/>
    <p:sldId id="343" r:id="rId45"/>
    <p:sldId id="344" r:id="rId46"/>
    <p:sldId id="301" r:id="rId47"/>
    <p:sldId id="345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579"/>
    <a:srgbClr val="0B7244"/>
    <a:srgbClr val="12A564"/>
    <a:srgbClr val="263E62"/>
    <a:srgbClr val="CC0000"/>
    <a:srgbClr val="131F31"/>
    <a:srgbClr val="D9DADB"/>
    <a:srgbClr val="131F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ітлий стиль 3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6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5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32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3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1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6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2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5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3B1EA-A728-4EEA-B25C-4D8C74C807DA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D8EC4-AE68-4F2C-BB01-FC9F8F23ACB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5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1drv.ms/1LFfkw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goo.gl/A6C7Kd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://goo.gl/5RbNu4" TargetMode="External"/><Relationship Id="rId4" Type="http://schemas.openxmlformats.org/officeDocument/2006/relationships/hyperlink" Target="http://goo.gl/qBvAPQ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goo.gl/14Whf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hyperlink" Target="https://goo.gl/zBkou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hyperlink" Target="http://1drv.ms/1ZomvgF" TargetMode="External"/><Relationship Id="rId4" Type="http://schemas.openxmlformats.org/officeDocument/2006/relationships/hyperlink" Target="https://goo.gl/zBkou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goo.gl/efOjE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oo.gl/VCW0p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hyperlink" Target="https://goo.gl/EiIMMP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6" y="1519976"/>
            <a:ext cx="3524250" cy="2857500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4715934" y="1794564"/>
            <a:ext cx="6942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Правила создания эффективных</a:t>
            </a:r>
          </a:p>
          <a:p>
            <a:pPr algn="ctr"/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рекламных кампаний для </a:t>
            </a:r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интернет магазинов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545007" y="6347013"/>
            <a:ext cx="7435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структуры кампании для Интернет магазинов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структуры кампании для Интернет магазинов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1076512" y="1997736"/>
            <a:ext cx="3588621" cy="369332"/>
          </a:xfrm>
          <a:prstGeom prst="rect">
            <a:avLst/>
          </a:prstGeom>
          <a:solidFill>
            <a:srgbClr val="0B7244"/>
          </a:solidFill>
          <a:ln>
            <a:solidFill>
              <a:srgbClr val="0B7244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Категория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076512" y="2634768"/>
            <a:ext cx="3588621" cy="369332"/>
          </a:xfrm>
          <a:prstGeom prst="rect">
            <a:avLst/>
          </a:prstGeom>
          <a:solidFill>
            <a:srgbClr val="0B7244"/>
          </a:solidFill>
          <a:ln>
            <a:solidFill>
              <a:srgbClr val="0B7244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Категория + Бренд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076512" y="3271800"/>
            <a:ext cx="3588621" cy="369332"/>
          </a:xfrm>
          <a:prstGeom prst="rect">
            <a:avLst/>
          </a:prstGeom>
          <a:solidFill>
            <a:srgbClr val="0B7244"/>
          </a:solidFill>
          <a:ln>
            <a:solidFill>
              <a:srgbClr val="0B7244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Бренд + Серия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076512" y="3908832"/>
            <a:ext cx="3588621" cy="369332"/>
          </a:xfrm>
          <a:prstGeom prst="rect">
            <a:avLst/>
          </a:prstGeom>
          <a:solidFill>
            <a:srgbClr val="0B7244"/>
          </a:solidFill>
          <a:ln>
            <a:solidFill>
              <a:srgbClr val="0B7244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Бренд + Серия + Модель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1076512" y="4545864"/>
            <a:ext cx="3588621" cy="369332"/>
          </a:xfrm>
          <a:prstGeom prst="rect">
            <a:avLst/>
          </a:prstGeom>
          <a:solidFill>
            <a:srgbClr val="0B7244"/>
          </a:solidFill>
          <a:ln>
            <a:solidFill>
              <a:srgbClr val="0B7244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Категория + Бренд + Город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трілка вправо 2"/>
          <p:cNvSpPr/>
          <p:nvPr/>
        </p:nvSpPr>
        <p:spPr>
          <a:xfrm>
            <a:off x="4766732" y="2097735"/>
            <a:ext cx="1329267" cy="169334"/>
          </a:xfrm>
          <a:prstGeom prst="rightArrow">
            <a:avLst/>
          </a:prstGeom>
          <a:solidFill>
            <a:srgbClr val="263E62"/>
          </a:solidFill>
          <a:ln>
            <a:solidFill>
              <a:srgbClr val="263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право 14"/>
          <p:cNvSpPr/>
          <p:nvPr/>
        </p:nvSpPr>
        <p:spPr>
          <a:xfrm>
            <a:off x="4766732" y="2734767"/>
            <a:ext cx="1329267" cy="169334"/>
          </a:xfrm>
          <a:prstGeom prst="rightArrow">
            <a:avLst/>
          </a:prstGeom>
          <a:solidFill>
            <a:srgbClr val="263E62"/>
          </a:solidFill>
          <a:ln>
            <a:solidFill>
              <a:srgbClr val="263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ілка вправо 15"/>
          <p:cNvSpPr/>
          <p:nvPr/>
        </p:nvSpPr>
        <p:spPr>
          <a:xfrm>
            <a:off x="4766732" y="3371799"/>
            <a:ext cx="1329267" cy="169334"/>
          </a:xfrm>
          <a:prstGeom prst="rightArrow">
            <a:avLst/>
          </a:prstGeom>
          <a:solidFill>
            <a:srgbClr val="263E62"/>
          </a:solidFill>
          <a:ln>
            <a:solidFill>
              <a:srgbClr val="263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ілка вправо 16"/>
          <p:cNvSpPr/>
          <p:nvPr/>
        </p:nvSpPr>
        <p:spPr>
          <a:xfrm>
            <a:off x="4766732" y="4008831"/>
            <a:ext cx="1329267" cy="169334"/>
          </a:xfrm>
          <a:prstGeom prst="rightArrow">
            <a:avLst/>
          </a:prstGeom>
          <a:solidFill>
            <a:srgbClr val="263E62"/>
          </a:solidFill>
          <a:ln>
            <a:solidFill>
              <a:srgbClr val="263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ілка вправо 17"/>
          <p:cNvSpPr/>
          <p:nvPr/>
        </p:nvSpPr>
        <p:spPr>
          <a:xfrm>
            <a:off x="4766732" y="4642451"/>
            <a:ext cx="1329267" cy="169334"/>
          </a:xfrm>
          <a:prstGeom prst="rightArrow">
            <a:avLst/>
          </a:prstGeom>
          <a:solidFill>
            <a:srgbClr val="263E62"/>
          </a:solidFill>
          <a:ln>
            <a:solidFill>
              <a:srgbClr val="263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/>
          <p:cNvSpPr/>
          <p:nvPr/>
        </p:nvSpPr>
        <p:spPr>
          <a:xfrm>
            <a:off x="6186117" y="1997736"/>
            <a:ext cx="42194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Купить планшет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6186117" y="2634768"/>
            <a:ext cx="42194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Купить планшет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Asus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6186117" y="3271800"/>
            <a:ext cx="42194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Купить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планшет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Asus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ZenPad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6186117" y="3908832"/>
            <a:ext cx="42194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Купить планшет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Asus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ZenPad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6186117" y="4545864"/>
            <a:ext cx="42194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Купить планшет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Asus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Киев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Настройка на популярные товары. От малого в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Великому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Настройка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популярные товары. От малого в Великому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79" y="1692486"/>
            <a:ext cx="4587240" cy="32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Настройка на популярные товары. От малого в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Великому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слова выбрать?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631018" y="4293793"/>
            <a:ext cx="2601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Товары локомотивы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631018" y="2133550"/>
            <a:ext cx="2601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Популярные товары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949019" y="2133038"/>
            <a:ext cx="2601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Товары с низкой конкуренцией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6957486" y="4293793"/>
            <a:ext cx="2601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Товары с высокой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маржинальностью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Блок-схема: АБО 2"/>
          <p:cNvSpPr/>
          <p:nvPr/>
        </p:nvSpPr>
        <p:spPr>
          <a:xfrm>
            <a:off x="4865156" y="2318216"/>
            <a:ext cx="2461686" cy="2105407"/>
          </a:xfrm>
          <a:prstGeom prst="flowChartOr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3238499" y="1622050"/>
            <a:ext cx="571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B72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Планировщик ключевых слов </a:t>
            </a:r>
            <a:r>
              <a:rPr lang="en-US" dirty="0" smtClean="0">
                <a:solidFill>
                  <a:srgbClr val="0B72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AdWords</a:t>
            </a:r>
            <a:endParaRPr lang="ru-RU" dirty="0">
              <a:solidFill>
                <a:srgbClr val="0B724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3238498" y="4977165"/>
            <a:ext cx="571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B72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Ваша статистика</a:t>
            </a:r>
            <a:endParaRPr lang="ru-RU" dirty="0">
              <a:solidFill>
                <a:srgbClr val="0B724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Настройка на популярные товары. От малого в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Великому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Настройка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популярные товары. От малого в Великому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" t="672" r="21102" b="36010"/>
          <a:stretch/>
        </p:blipFill>
        <p:spPr>
          <a:xfrm>
            <a:off x="1051112" y="1777856"/>
            <a:ext cx="4471021" cy="3115734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0"/>
          <a:stretch/>
        </p:blipFill>
        <p:spPr>
          <a:xfrm>
            <a:off x="6774580" y="1979858"/>
            <a:ext cx="3949567" cy="2699803"/>
          </a:xfrm>
          <a:prstGeom prst="rect">
            <a:avLst/>
          </a:prstGeom>
          <a:ln w="12700">
            <a:solidFill>
              <a:srgbClr val="717579"/>
            </a:solidFill>
          </a:ln>
        </p:spPr>
      </p:pic>
      <p:sp>
        <p:nvSpPr>
          <p:cNvPr id="11" name="Стрілка вправо 10"/>
          <p:cNvSpPr/>
          <p:nvPr/>
        </p:nvSpPr>
        <p:spPr>
          <a:xfrm>
            <a:off x="5695390" y="2940292"/>
            <a:ext cx="905933" cy="7789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35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DSA. Как охватить весь сайт сразу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DSA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Как охватить весь сайт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сразу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12" y="2403434"/>
            <a:ext cx="4977155" cy="1710897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6860216" y="1977943"/>
            <a:ext cx="42247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Плюсы: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Охват всего сайта;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Автоматически создается заголовок;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Заголовки как правил больше чем у обычных объявлений;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Пользователь приземляется на релевантную страницу;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Хороший рейтинг объявлений;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Экономия времени.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DSA. Как охватить весь сайт сразу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DSA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12" y="2403434"/>
            <a:ext cx="4977155" cy="1710897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6826349" y="1774035"/>
            <a:ext cx="42247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Сайт должен быть хорошо оптимизирован и структурирован на разделы;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Желательно, что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URL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сайта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создавались по принципу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лебных крошек;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Заголовки страниц должны быть корректно прописаны для Заголовков;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нескольких товаров могут срабатывать одинаковые ключевые слова;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DSA. Как охватить весь сайт сразу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 </a:t>
            </a:r>
            <a:r>
              <a:rPr lang="ru-RU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таргетинга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DSA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134845" y="1996918"/>
            <a:ext cx="3588621" cy="369332"/>
          </a:xfrm>
          <a:prstGeom prst="rect">
            <a:avLst/>
          </a:prstGeom>
          <a:solidFill>
            <a:srgbClr val="0B7244"/>
          </a:solidFill>
          <a:ln>
            <a:solidFill>
              <a:srgbClr val="0B7244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Категория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134845" y="2633950"/>
            <a:ext cx="3588621" cy="369332"/>
          </a:xfrm>
          <a:prstGeom prst="rect">
            <a:avLst/>
          </a:prstGeom>
          <a:solidFill>
            <a:srgbClr val="0B7244"/>
          </a:solidFill>
          <a:ln>
            <a:solidFill>
              <a:srgbClr val="0B7244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 страницы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2134845" y="3270982"/>
            <a:ext cx="3588621" cy="369332"/>
          </a:xfrm>
          <a:prstGeom prst="rect">
            <a:avLst/>
          </a:prstGeom>
          <a:solidFill>
            <a:srgbClr val="0B7244"/>
          </a:solidFill>
          <a:ln>
            <a:solidFill>
              <a:srgbClr val="0B7244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Название страницы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2134845" y="3908014"/>
            <a:ext cx="3588621" cy="369332"/>
          </a:xfrm>
          <a:prstGeom prst="rect">
            <a:avLst/>
          </a:prstGeom>
          <a:solidFill>
            <a:srgbClr val="0B7244"/>
          </a:solidFill>
          <a:ln>
            <a:solidFill>
              <a:srgbClr val="0B7244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URL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6427445" y="1998392"/>
            <a:ext cx="35886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Алгоритм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6427445" y="2635424"/>
            <a:ext cx="35886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на странице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6427445" y="3272456"/>
            <a:ext cx="35886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страницы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6427445" y="3909488"/>
            <a:ext cx="35886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 страницы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1"/>
          <a:stretch/>
        </p:blipFill>
        <p:spPr>
          <a:xfrm>
            <a:off x="1051112" y="1912131"/>
            <a:ext cx="6067456" cy="2844683"/>
          </a:xfrm>
          <a:prstGeom prst="rect">
            <a:avLst/>
          </a:prstGeom>
        </p:spPr>
      </p:pic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DSA -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поисковый ремаркетинг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DSA -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поисковый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908800" y="2342258"/>
            <a:ext cx="49105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Чем полезно: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Возврат пользователей;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Возврат пользователя на релевантную страницу;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Поиск новых ключевых слов для основной кампании;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Экономия времени.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Корректировка</a:t>
            </a:r>
            <a:r>
              <a:rPr lang="uk-U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</a:t>
            </a:r>
            <a:r>
              <a:rPr lang="uk-U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объявлениях</a:t>
            </a:r>
            <a:endParaRPr lang="uk-UA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Дополнительные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ссылки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дополнительная информация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8138"/>
          <a:stretch/>
        </p:blipFill>
        <p:spPr>
          <a:xfrm>
            <a:off x="995235" y="1647976"/>
            <a:ext cx="5581650" cy="3852333"/>
          </a:xfrm>
          <a:prstGeom prst="rect">
            <a:avLst/>
          </a:prstGeom>
        </p:spPr>
      </p:pic>
      <p:sp>
        <p:nvSpPr>
          <p:cNvPr id="18" name="Прямокутник 17"/>
          <p:cNvSpPr/>
          <p:nvPr/>
        </p:nvSpPr>
        <p:spPr>
          <a:xfrm>
            <a:off x="6502400" y="1647976"/>
            <a:ext cx="513915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можно указать: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Ассортимент категории товаров;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Альтернативные товары;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Технические характеристики товара;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 конкретного товара;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Ваши акции и УТП;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есть отзывы о товаре. Можно дать на них ссылку.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т.п.</a:t>
            </a:r>
          </a:p>
        </p:txBody>
      </p:sp>
    </p:spTree>
    <p:extLst>
      <p:ext uri="{BB962C8B-B14F-4D97-AF65-F5344CB8AC3E}">
        <p14:creationId xmlns:p14="http://schemas.microsoft.com/office/powerpoint/2010/main" val="40551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Корректировка</a:t>
            </a:r>
            <a:r>
              <a:rPr lang="uk-U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</a:t>
            </a:r>
            <a:r>
              <a:rPr lang="uk-U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объявлениях</a:t>
            </a:r>
            <a:endParaRPr lang="uk-UA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Корректировка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 в объявлениях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1051112" y="1774035"/>
            <a:ext cx="9999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Чем хороши цены: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Отсечение неплатежеспособных посетителей;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Завлечение ценой;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Цифры всегда более заметны в объявлениях;</a:t>
            </a:r>
          </a:p>
        </p:txBody>
      </p:sp>
    </p:spTree>
    <p:extLst>
      <p:ext uri="{BB962C8B-B14F-4D97-AF65-F5344CB8AC3E}">
        <p14:creationId xmlns:p14="http://schemas.microsoft.com/office/powerpoint/2010/main" val="29624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404712" y="6023847"/>
              <a:ext cx="7899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Правила создания эффективных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рекламных кампаний для интернет магазинов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968188" y="927850"/>
            <a:ext cx="10255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Интернет магазин как картина</a:t>
            </a:r>
            <a:endParaRPr lang="uk-U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4" y="1485004"/>
            <a:ext cx="4897120" cy="388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Корректировка</a:t>
            </a:r>
            <a:r>
              <a:rPr lang="uk-U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</a:t>
            </a:r>
            <a:r>
              <a:rPr lang="uk-U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объявлениях</a:t>
            </a:r>
            <a:endParaRPr lang="uk-UA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Корректировка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 в объявлениях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99" y="1883567"/>
            <a:ext cx="2238535" cy="16163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33" y="1970617"/>
            <a:ext cx="1455732" cy="14557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00" y="1970617"/>
            <a:ext cx="1455732" cy="1455732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1533833" y="3751077"/>
            <a:ext cx="2601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Руками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795166" y="3764587"/>
            <a:ext cx="2601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Файлом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фид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8376833" y="3773397"/>
            <a:ext cx="2601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JS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скриптом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Корректировка</a:t>
            </a:r>
            <a:r>
              <a:rPr lang="uk-U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</a:t>
            </a:r>
            <a:r>
              <a:rPr lang="uk-U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объявлениях</a:t>
            </a:r>
            <a:endParaRPr lang="uk-UA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Модификатор объявлений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6959601" y="1753649"/>
            <a:ext cx="4148666" cy="1197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Памперсы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Goon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от 600 грн. </a:t>
            </a:r>
          </a:p>
          <a:p>
            <a:r>
              <a:rPr lang="ru-RU" dirty="0" smtClean="0"/>
              <a:t>Сухие и комфортные. Доставка Сегодня.</a:t>
            </a:r>
          </a:p>
          <a:p>
            <a:r>
              <a:rPr lang="ru-RU" dirty="0" smtClean="0"/>
              <a:t>Дисконтная система скидок. Заказывай!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Somesite.com/</a:t>
            </a:r>
            <a:r>
              <a:rPr lang="uk-UA" dirty="0" err="1" smtClean="0">
                <a:solidFill>
                  <a:schemeClr val="accent6"/>
                </a:solidFill>
              </a:rPr>
              <a:t>Памперсы</a:t>
            </a:r>
            <a:r>
              <a:rPr lang="en-US" dirty="0" smtClean="0">
                <a:solidFill>
                  <a:schemeClr val="accent6"/>
                </a:solidFill>
              </a:rPr>
              <a:t>_</a:t>
            </a:r>
            <a:r>
              <a:rPr lang="uk-UA" dirty="0" err="1" smtClean="0">
                <a:solidFill>
                  <a:schemeClr val="accent6"/>
                </a:solidFill>
              </a:rPr>
              <a:t>Goon</a:t>
            </a:r>
            <a:r>
              <a:rPr lang="uk-UA" dirty="0" smtClean="0">
                <a:solidFill>
                  <a:schemeClr val="accent6"/>
                </a:solidFill>
              </a:rPr>
              <a:t> </a:t>
            </a:r>
            <a:endParaRPr lang="uk-UA" dirty="0">
              <a:solidFill>
                <a:schemeClr val="accent6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1071033" y="1753649"/>
            <a:ext cx="4326466" cy="1197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Памперсы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Goon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от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{=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feed.price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}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грн. </a:t>
            </a:r>
          </a:p>
          <a:p>
            <a:r>
              <a:rPr lang="ru-RU" dirty="0" smtClean="0"/>
              <a:t>Сухие и комфортные. Доставка Сегодня.</a:t>
            </a:r>
          </a:p>
          <a:p>
            <a:r>
              <a:rPr lang="ru-RU" dirty="0" smtClean="0"/>
              <a:t>Дисконтная система скидок. Заказывай!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Somesite.com/</a:t>
            </a:r>
            <a:r>
              <a:rPr lang="uk-UA" dirty="0" err="1" smtClean="0">
                <a:solidFill>
                  <a:schemeClr val="accent6"/>
                </a:solidFill>
              </a:rPr>
              <a:t>Памперсы</a:t>
            </a:r>
            <a:r>
              <a:rPr lang="en-US" dirty="0" smtClean="0">
                <a:solidFill>
                  <a:schemeClr val="accent6"/>
                </a:solidFill>
              </a:rPr>
              <a:t>_</a:t>
            </a:r>
            <a:r>
              <a:rPr lang="uk-UA" dirty="0" err="1" smtClean="0">
                <a:solidFill>
                  <a:schemeClr val="accent6"/>
                </a:solidFill>
              </a:rPr>
              <a:t>Goon</a:t>
            </a:r>
            <a:r>
              <a:rPr lang="uk-UA" dirty="0" smtClean="0">
                <a:solidFill>
                  <a:schemeClr val="accent6"/>
                </a:solidFill>
              </a:rPr>
              <a:t> </a:t>
            </a:r>
            <a:endParaRPr lang="uk-UA" dirty="0">
              <a:solidFill>
                <a:schemeClr val="accent6"/>
              </a:solidFill>
            </a:endParaRPr>
          </a:p>
        </p:txBody>
      </p:sp>
      <p:sp>
        <p:nvSpPr>
          <p:cNvPr id="18" name="Стрілка вправо 17"/>
          <p:cNvSpPr/>
          <p:nvPr/>
        </p:nvSpPr>
        <p:spPr>
          <a:xfrm>
            <a:off x="5725583" y="1962810"/>
            <a:ext cx="905933" cy="7789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/>
          <p:cNvSpPr/>
          <p:nvPr/>
        </p:nvSpPr>
        <p:spPr>
          <a:xfrm>
            <a:off x="1071033" y="3650669"/>
            <a:ext cx="47371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eed –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Имя загруженного файла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1071033" y="4287701"/>
            <a:ext cx="35886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 –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Имя столбца в файле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Корректировка</a:t>
            </a:r>
            <a:r>
              <a:rPr lang="uk-U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</a:t>
            </a:r>
            <a:r>
              <a:rPr lang="uk-U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объявлениях</a:t>
            </a:r>
            <a:endParaRPr lang="uk-UA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Модификатор объявлений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7042678" y="1372955"/>
            <a:ext cx="47371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Статья в тему:</a:t>
            </a:r>
            <a:b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goo.gl/A6C7Kd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6" y="2417109"/>
            <a:ext cx="6402387" cy="312182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2142" b="14966"/>
          <a:stretch/>
        </p:blipFill>
        <p:spPr>
          <a:xfrm>
            <a:off x="5630333" y="3327399"/>
            <a:ext cx="6149445" cy="1989667"/>
          </a:xfrm>
          <a:prstGeom prst="rect">
            <a:avLst/>
          </a:prstGeom>
          <a:ln w="12700">
            <a:solidFill>
              <a:srgbClr val="717579"/>
            </a:solidFill>
          </a:ln>
        </p:spPr>
      </p:pic>
      <p:sp>
        <p:nvSpPr>
          <p:cNvPr id="12" name="Стрілка вправо 11"/>
          <p:cNvSpPr/>
          <p:nvPr/>
        </p:nvSpPr>
        <p:spPr>
          <a:xfrm>
            <a:off x="5177366" y="3812594"/>
            <a:ext cx="905933" cy="7789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/>
          <p:cNvSpPr/>
          <p:nvPr/>
        </p:nvSpPr>
        <p:spPr>
          <a:xfrm>
            <a:off x="404712" y="1372955"/>
            <a:ext cx="47371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Ссылка на пример файла:</a:t>
            </a:r>
            <a:b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http://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1drv.ms/1LFfkwD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Корректировка</a:t>
            </a:r>
            <a:r>
              <a:rPr lang="uk-U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</a:t>
            </a:r>
            <a:r>
              <a:rPr lang="uk-U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объявлениях</a:t>
            </a:r>
            <a:endParaRPr lang="uk-UA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JS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скрипт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421646" y="1372955"/>
            <a:ext cx="47371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Ссылка на скрипт:</a:t>
            </a:r>
            <a:b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goo.gl/qBvAPQ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7042678" y="1372955"/>
            <a:ext cx="47371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Статья в тему:</a:t>
            </a:r>
            <a:b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http://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goo.gl/5RbNu4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7" y="2267888"/>
            <a:ext cx="2686425" cy="1343212"/>
          </a:xfrm>
          <a:prstGeom prst="rect">
            <a:avLst/>
          </a:prstGeom>
          <a:ln w="12700">
            <a:solidFill>
              <a:srgbClr val="717579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65" y="2124839"/>
            <a:ext cx="5091971" cy="2898283"/>
          </a:xfrm>
          <a:prstGeom prst="rect">
            <a:avLst/>
          </a:prstGeom>
          <a:ln w="12700">
            <a:solidFill>
              <a:srgbClr val="717579"/>
            </a:solidFill>
          </a:ln>
        </p:spPr>
      </p:pic>
      <p:sp>
        <p:nvSpPr>
          <p:cNvPr id="21" name="Стрілка вправо 20"/>
          <p:cNvSpPr/>
          <p:nvPr/>
        </p:nvSpPr>
        <p:spPr>
          <a:xfrm>
            <a:off x="2845916" y="2881078"/>
            <a:ext cx="905933" cy="7789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5" r="3990" b="60247"/>
          <a:stretch/>
        </p:blipFill>
        <p:spPr>
          <a:xfrm>
            <a:off x="9002321" y="2161958"/>
            <a:ext cx="2573715" cy="2726267"/>
          </a:xfrm>
          <a:prstGeom prst="rect">
            <a:avLst/>
          </a:prstGeom>
          <a:ln w="12700">
            <a:solidFill>
              <a:srgbClr val="717579"/>
            </a:solidFill>
          </a:ln>
        </p:spPr>
      </p:pic>
      <p:sp>
        <p:nvSpPr>
          <p:cNvPr id="22" name="Стрілка вправо 21"/>
          <p:cNvSpPr/>
          <p:nvPr/>
        </p:nvSpPr>
        <p:spPr>
          <a:xfrm>
            <a:off x="8367655" y="2795047"/>
            <a:ext cx="905933" cy="7789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75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Корректировка</a:t>
            </a:r>
            <a:r>
              <a:rPr lang="uk-U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</a:t>
            </a:r>
            <a:r>
              <a:rPr lang="uk-U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объявлениях</a:t>
            </a:r>
            <a:endParaRPr lang="uk-UA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объявлений под каждый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товар. Принцип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4" y="3563885"/>
            <a:ext cx="6563686" cy="19994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21" y="1894499"/>
            <a:ext cx="1289614" cy="1289614"/>
          </a:xfrm>
          <a:prstGeom prst="rect">
            <a:avLst/>
          </a:prstGeom>
        </p:spPr>
      </p:pic>
      <p:sp>
        <p:nvSpPr>
          <p:cNvPr id="24" name="Стрілка вправо 23"/>
          <p:cNvSpPr/>
          <p:nvPr/>
        </p:nvSpPr>
        <p:spPr>
          <a:xfrm rot="5400000">
            <a:off x="2784105" y="2944278"/>
            <a:ext cx="367521" cy="132342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 24"/>
          <p:cNvSpPr/>
          <p:nvPr/>
        </p:nvSpPr>
        <p:spPr>
          <a:xfrm>
            <a:off x="6436882" y="1400398"/>
            <a:ext cx="51391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основе данных файла подбирает слова и создает группы объявлений;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основе файла выставляет и обновляет цену на товар;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товара нет в наличии выключает показы группы объявлений;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Подставляет категорию, название и модель товара в объявление;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Ссылка ведет на конкретный товар;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Ведет отсчет до конца акций.</a:t>
            </a:r>
          </a:p>
        </p:txBody>
      </p:sp>
    </p:spTree>
    <p:extLst>
      <p:ext uri="{BB962C8B-B14F-4D97-AF65-F5344CB8AC3E}">
        <p14:creationId xmlns:p14="http://schemas.microsoft.com/office/powerpoint/2010/main" val="16063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Корректировка</a:t>
            </a:r>
            <a:r>
              <a:rPr lang="uk-U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</a:t>
            </a:r>
            <a:r>
              <a:rPr lang="uk-U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uk-UA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объявлениях</a:t>
            </a:r>
            <a:endParaRPr lang="uk-UA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объявлений под каждый товар. Сервисы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12" y="2246840"/>
            <a:ext cx="2857500" cy="1038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53" y="2453101"/>
            <a:ext cx="2028825" cy="7048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830" y="2551558"/>
            <a:ext cx="3174603" cy="507936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4763370" y="3576497"/>
            <a:ext cx="26652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getadiutor.com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1051112" y="3576497"/>
            <a:ext cx="2857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alytics.ru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7954830" y="3582512"/>
            <a:ext cx="31746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pricer.ua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1051112" y="4500753"/>
            <a:ext cx="2857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дней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4675715" y="4500753"/>
            <a:ext cx="2857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Н/Д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7963297" y="4500753"/>
            <a:ext cx="2857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$2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Контекстно-</a:t>
              </a:r>
              <a:r>
                <a:rPr lang="ru-RU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медийная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сеть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категориям товаров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по категориям товаров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34" y="2375132"/>
            <a:ext cx="2924175" cy="1276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37" y="2048338"/>
            <a:ext cx="1750324" cy="1762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1" y="2139858"/>
            <a:ext cx="1579922" cy="1579922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1238645" y="4177331"/>
            <a:ext cx="2525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рекламным кампаниям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4833492" y="4177331"/>
            <a:ext cx="2525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Популярные товары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8428339" y="4177331"/>
            <a:ext cx="2525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Акционные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товары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Контекстно-</a:t>
              </a:r>
              <a:r>
                <a:rPr lang="ru-RU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медийная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сеть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для любителей Акций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любителей Акций. Легкий способ настроить;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1051112" y="1491378"/>
            <a:ext cx="97704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Установка скрипта фиксирующего события на страницах товаров;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Устанавливаем специальные конверсии для страниц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акционных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товаров;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Собираем списки ремаркетинга из тех кто посетил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несолько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подобных товаров;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Настраиваем ремаркетинг с новыми интересными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акционными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предложениями;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забываем указать призыв к действию и ограничить акцию по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7944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Контекстно-</a:t>
              </a:r>
              <a:r>
                <a:rPr lang="ru-RU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медийная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сеть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для любителей Акций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любителей Акций. Легкий способ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настроить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2696" r="4037" b="14496"/>
          <a:stretch/>
        </p:blipFill>
        <p:spPr>
          <a:xfrm>
            <a:off x="2717799" y="1669073"/>
            <a:ext cx="6756400" cy="3412067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4097867" y="2065867"/>
            <a:ext cx="829733" cy="550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3424518" y="4639733"/>
            <a:ext cx="4779682" cy="203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 зі стрілкою 16"/>
          <p:cNvCxnSpPr/>
          <p:nvPr/>
        </p:nvCxnSpPr>
        <p:spPr>
          <a:xfrm>
            <a:off x="4546600" y="2734733"/>
            <a:ext cx="262467" cy="1905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8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Контекстно-</a:t>
              </a:r>
              <a:r>
                <a:rPr lang="ru-RU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медийная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сеть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Динамический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для всех стран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Динамический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для всех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6" y="2005043"/>
            <a:ext cx="80486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404712" y="6023847"/>
              <a:ext cx="7899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Правила создания эффективных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рекламных кампаний для интернет магазинов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968188" y="927850"/>
            <a:ext cx="1025562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Блок А: Поисковые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рекламные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кампании</a:t>
            </a:r>
            <a:endParaRPr lang="uk-U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Товарные кампании и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Merchant Center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uk-U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структуры кампании для Интернет магазинов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Настройка на популярные товары. От малого в Великому;</a:t>
            </a:r>
            <a:endParaRPr lang="uk-U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DSA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Как охватить весь сайт сразу;</a:t>
            </a:r>
            <a:endParaRPr lang="uk-U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DSA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поисковый ремаркетинг;</a:t>
            </a:r>
            <a:endParaRPr lang="uk-U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Дополнительные ссылки как информация о товаре и полной линейке ассортимента;</a:t>
            </a:r>
            <a:endParaRPr lang="uk-U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Корректировка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 в объявлениях;</a:t>
            </a:r>
            <a:endParaRPr lang="uk-U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объявлений под каждый товар.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Сервисы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uk-U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Контекстно-</a:t>
              </a:r>
              <a:r>
                <a:rPr lang="ru-RU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медийная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сеть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Динамический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для всех стран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Динамический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для всех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 (Живые примеры)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r="3799" b="8814"/>
          <a:stretch/>
        </p:blipFill>
        <p:spPr>
          <a:xfrm>
            <a:off x="1051112" y="1959556"/>
            <a:ext cx="3014663" cy="251460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" b="2570"/>
          <a:stretch/>
        </p:blipFill>
        <p:spPr>
          <a:xfrm>
            <a:off x="4624386" y="2001890"/>
            <a:ext cx="2943225" cy="2429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69" y="1969592"/>
            <a:ext cx="2943225" cy="2562225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3727448" y="4786307"/>
            <a:ext cx="47371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Статья по настройке:</a:t>
            </a: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http://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goo.gl/14WhfO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Контекстно-</a:t>
              </a:r>
              <a:r>
                <a:rPr lang="ru-RU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медийная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сеть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Динамический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для всех стран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Необходимые параметры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51112" y="1619684"/>
            <a:ext cx="49885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&lt;</a:t>
            </a:r>
            <a:r>
              <a:rPr lang="uk-UA" sz="1400" dirty="0" err="1"/>
              <a:t>script</a:t>
            </a:r>
            <a:r>
              <a:rPr lang="uk-UA" sz="1400" dirty="0"/>
              <a:t> </a:t>
            </a:r>
            <a:r>
              <a:rPr lang="uk-UA" sz="1400" dirty="0" err="1"/>
              <a:t>type</a:t>
            </a:r>
            <a:r>
              <a:rPr lang="uk-UA" sz="1400" dirty="0"/>
              <a:t>="</a:t>
            </a:r>
            <a:r>
              <a:rPr lang="uk-UA" sz="1400" dirty="0" err="1"/>
              <a:t>text</a:t>
            </a:r>
            <a:r>
              <a:rPr lang="uk-UA" sz="1400" dirty="0"/>
              <a:t>/</a:t>
            </a:r>
            <a:r>
              <a:rPr lang="uk-UA" sz="1400" dirty="0" err="1"/>
              <a:t>javascript</a:t>
            </a:r>
            <a:r>
              <a:rPr lang="uk-UA" sz="1400" dirty="0"/>
              <a:t>"&gt;</a:t>
            </a:r>
          </a:p>
          <a:p>
            <a:r>
              <a:rPr lang="uk-UA" sz="1400" dirty="0" err="1"/>
              <a:t>var</a:t>
            </a:r>
            <a:r>
              <a:rPr lang="uk-UA" sz="1400" dirty="0"/>
              <a:t> </a:t>
            </a:r>
            <a:r>
              <a:rPr lang="uk-UA" sz="1400" dirty="0" err="1"/>
              <a:t>google_tag_params</a:t>
            </a:r>
            <a:r>
              <a:rPr lang="uk-UA" sz="1400" dirty="0"/>
              <a:t> = {</a:t>
            </a:r>
          </a:p>
          <a:p>
            <a:r>
              <a:rPr lang="uk-UA" sz="1400" dirty="0" err="1">
                <a:solidFill>
                  <a:srgbClr val="FF0000"/>
                </a:solidFill>
              </a:rPr>
              <a:t>dynx_itemid</a:t>
            </a:r>
            <a:r>
              <a:rPr lang="uk-UA" sz="1400" dirty="0">
                <a:solidFill>
                  <a:srgbClr val="FF0000"/>
                </a:solidFill>
              </a:rPr>
              <a:t>: 'REPLACE_WITH_VALUE',</a:t>
            </a:r>
          </a:p>
          <a:p>
            <a:r>
              <a:rPr lang="uk-UA" sz="1400" dirty="0" err="1">
                <a:solidFill>
                  <a:srgbClr val="FF0000"/>
                </a:solidFill>
              </a:rPr>
              <a:t>dynx_pagetype</a:t>
            </a:r>
            <a:r>
              <a:rPr lang="uk-UA" sz="1400" dirty="0">
                <a:solidFill>
                  <a:srgbClr val="FF0000"/>
                </a:solidFill>
              </a:rPr>
              <a:t>: 'REPLACE_WITH_VALUE',</a:t>
            </a:r>
          </a:p>
          <a:p>
            <a:r>
              <a:rPr lang="uk-UA" sz="1400" dirty="0" err="1">
                <a:solidFill>
                  <a:srgbClr val="FF0000"/>
                </a:solidFill>
              </a:rPr>
              <a:t>dynx_totalvalue</a:t>
            </a:r>
            <a:r>
              <a:rPr lang="uk-UA" sz="1400" dirty="0">
                <a:solidFill>
                  <a:srgbClr val="FF0000"/>
                </a:solidFill>
              </a:rPr>
              <a:t>: 'REPLACE_WITH_VALUE',</a:t>
            </a:r>
          </a:p>
          <a:p>
            <a:r>
              <a:rPr lang="uk-UA" sz="1400" dirty="0"/>
              <a:t>};</a:t>
            </a:r>
          </a:p>
          <a:p>
            <a:r>
              <a:rPr lang="uk-UA" sz="1400" dirty="0"/>
              <a:t>&lt;/</a:t>
            </a:r>
            <a:r>
              <a:rPr lang="uk-UA" sz="1400" dirty="0" err="1"/>
              <a:t>script</a:t>
            </a:r>
            <a:r>
              <a:rPr lang="uk-UA" sz="1400" dirty="0"/>
              <a:t>&gt;</a:t>
            </a:r>
          </a:p>
          <a:p>
            <a:r>
              <a:rPr lang="uk-UA" sz="1400" dirty="0"/>
              <a:t>&lt;</a:t>
            </a:r>
            <a:r>
              <a:rPr lang="uk-UA" sz="1400" dirty="0" err="1"/>
              <a:t>script</a:t>
            </a:r>
            <a:r>
              <a:rPr lang="uk-UA" sz="1400" dirty="0"/>
              <a:t> </a:t>
            </a:r>
            <a:r>
              <a:rPr lang="uk-UA" sz="1400" dirty="0" err="1"/>
              <a:t>type</a:t>
            </a:r>
            <a:r>
              <a:rPr lang="uk-UA" sz="1400" dirty="0"/>
              <a:t>="</a:t>
            </a:r>
            <a:r>
              <a:rPr lang="uk-UA" sz="1400" dirty="0" err="1"/>
              <a:t>text</a:t>
            </a:r>
            <a:r>
              <a:rPr lang="uk-UA" sz="1400" dirty="0"/>
              <a:t>/</a:t>
            </a:r>
            <a:r>
              <a:rPr lang="uk-UA" sz="1400" dirty="0" err="1"/>
              <a:t>javascript</a:t>
            </a:r>
            <a:r>
              <a:rPr lang="uk-UA" sz="1400" dirty="0"/>
              <a:t>"&gt;</a:t>
            </a:r>
          </a:p>
          <a:p>
            <a:r>
              <a:rPr lang="uk-UA" sz="1400" dirty="0"/>
              <a:t>/* &lt;![CDATA[ */</a:t>
            </a:r>
          </a:p>
          <a:p>
            <a:r>
              <a:rPr lang="uk-UA" sz="1400" dirty="0" err="1"/>
              <a:t>var</a:t>
            </a:r>
            <a:r>
              <a:rPr lang="uk-UA" sz="1400" dirty="0"/>
              <a:t> </a:t>
            </a:r>
            <a:r>
              <a:rPr lang="uk-UA" sz="1400" dirty="0" err="1"/>
              <a:t>google_conversion_id</a:t>
            </a:r>
            <a:r>
              <a:rPr lang="uk-UA" sz="1400" dirty="0"/>
              <a:t> = 000000000;</a:t>
            </a:r>
          </a:p>
          <a:p>
            <a:r>
              <a:rPr lang="uk-UA" sz="1400" dirty="0" err="1"/>
              <a:t>var</a:t>
            </a:r>
            <a:r>
              <a:rPr lang="uk-UA" sz="1400" dirty="0"/>
              <a:t> </a:t>
            </a:r>
            <a:r>
              <a:rPr lang="uk-UA" sz="1400" dirty="0" err="1"/>
              <a:t>google_custom_params</a:t>
            </a:r>
            <a:r>
              <a:rPr lang="uk-UA" sz="1400" dirty="0"/>
              <a:t> = </a:t>
            </a:r>
            <a:r>
              <a:rPr lang="uk-UA" sz="1400" dirty="0" err="1"/>
              <a:t>window.google_tag_params</a:t>
            </a:r>
            <a:r>
              <a:rPr lang="uk-UA" sz="1400" dirty="0"/>
              <a:t>;</a:t>
            </a:r>
          </a:p>
          <a:p>
            <a:r>
              <a:rPr lang="uk-UA" sz="1400" dirty="0" err="1"/>
              <a:t>var</a:t>
            </a:r>
            <a:r>
              <a:rPr lang="uk-UA" sz="1400" dirty="0"/>
              <a:t> </a:t>
            </a:r>
            <a:r>
              <a:rPr lang="uk-UA" sz="1400" dirty="0" err="1"/>
              <a:t>google_remarketing_only</a:t>
            </a:r>
            <a:r>
              <a:rPr lang="uk-UA" sz="1400" dirty="0"/>
              <a:t> = </a:t>
            </a:r>
            <a:r>
              <a:rPr lang="uk-UA" sz="1400" dirty="0" err="1"/>
              <a:t>true</a:t>
            </a:r>
            <a:r>
              <a:rPr lang="uk-UA" sz="1400" dirty="0"/>
              <a:t>;</a:t>
            </a:r>
          </a:p>
          <a:p>
            <a:r>
              <a:rPr lang="uk-UA" sz="1400" dirty="0"/>
              <a:t>/* ]]&gt; */</a:t>
            </a:r>
          </a:p>
          <a:p>
            <a:r>
              <a:rPr lang="uk-UA" sz="1400" dirty="0" smtClean="0"/>
              <a:t>…</a:t>
            </a:r>
            <a:endParaRPr lang="uk-UA" sz="1400" dirty="0"/>
          </a:p>
          <a:p>
            <a:r>
              <a:rPr lang="uk-UA" sz="1400" dirty="0"/>
              <a:t>&lt;/div&gt;</a:t>
            </a:r>
          </a:p>
          <a:p>
            <a:r>
              <a:rPr lang="uk-UA" sz="1400" dirty="0"/>
              <a:t>&lt;/</a:t>
            </a:r>
            <a:r>
              <a:rPr lang="uk-UA" sz="1400" dirty="0" err="1"/>
              <a:t>noscript</a:t>
            </a:r>
            <a:r>
              <a:rPr lang="uk-UA" sz="1400" dirty="0"/>
              <a:t>&gt;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6716182" y="1598763"/>
            <a:ext cx="47371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Подробно о передаваемых параметрах:</a:t>
            </a: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goo.gl/zBkouF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30" y="3033081"/>
            <a:ext cx="2638090" cy="196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Контекстно-</a:t>
              </a:r>
              <a:r>
                <a:rPr lang="ru-RU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медийная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сеть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Динамический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для всех стран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Динамический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для всех стран;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1051112" y="1491378"/>
            <a:ext cx="47371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Подробно о передаваемых параметрах:</a:t>
            </a: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goo.gl/zBkouF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342779" y="1491378"/>
            <a:ext cx="47371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Шаблон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фида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динамического ремаркетинга:</a:t>
            </a: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http://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1drv.ms/1ZomvgF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 b="20742"/>
          <a:stretch/>
        </p:blipFill>
        <p:spPr>
          <a:xfrm>
            <a:off x="1299634" y="2694394"/>
            <a:ext cx="9542993" cy="201565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68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Контекстно-</a:t>
              </a:r>
              <a:r>
                <a:rPr lang="ru-RU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медийная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сеть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Динамический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для всех стран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добавить </a:t>
            </a:r>
            <a:r>
              <a:rPr lang="ru-RU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фид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данных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1" y="1438319"/>
            <a:ext cx="5871429" cy="370094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33" y="2699288"/>
            <a:ext cx="6149445" cy="1949110"/>
          </a:xfrm>
          <a:prstGeom prst="rect">
            <a:avLst/>
          </a:prstGeom>
          <a:ln w="12700">
            <a:solidFill>
              <a:srgbClr val="717579"/>
            </a:solidFill>
          </a:ln>
        </p:spPr>
      </p:pic>
      <p:sp>
        <p:nvSpPr>
          <p:cNvPr id="12" name="Стрілка вправо 11"/>
          <p:cNvSpPr/>
          <p:nvPr/>
        </p:nvSpPr>
        <p:spPr>
          <a:xfrm>
            <a:off x="5177366" y="3164205"/>
            <a:ext cx="905933" cy="7789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6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Контекстно-</a:t>
              </a:r>
              <a:r>
                <a:rPr lang="ru-RU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медийная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сеть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GSP (Реклама </a:t>
            </a:r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Gmail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для интернет магазинов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GSP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(Реклама </a:t>
            </a:r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Gmail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для интернет магазинов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7"/>
          <a:stretch/>
        </p:blipFill>
        <p:spPr>
          <a:xfrm>
            <a:off x="404712" y="1598763"/>
            <a:ext cx="5838825" cy="109363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1"/>
          <a:stretch/>
        </p:blipFill>
        <p:spPr>
          <a:xfrm>
            <a:off x="836478" y="2967865"/>
            <a:ext cx="4772091" cy="232239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12" name="Стрілка вправо 11"/>
          <p:cNvSpPr/>
          <p:nvPr/>
        </p:nvSpPr>
        <p:spPr>
          <a:xfrm rot="5400000">
            <a:off x="2857244" y="2471056"/>
            <a:ext cx="730556" cy="7789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r="841" b="36920"/>
          <a:stretch/>
        </p:blipFill>
        <p:spPr>
          <a:xfrm>
            <a:off x="6180665" y="1400398"/>
            <a:ext cx="4969934" cy="400155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13" name="Стрілка вправо 12"/>
          <p:cNvSpPr/>
          <p:nvPr/>
        </p:nvSpPr>
        <p:spPr>
          <a:xfrm>
            <a:off x="5461000" y="3485279"/>
            <a:ext cx="881724" cy="7789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Контекстно-</a:t>
              </a:r>
              <a:r>
                <a:rPr lang="ru-RU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медийная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сеть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Динамический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для всех стран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GSP (Реклама </a:t>
            </a:r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Gmail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для интернет магазинов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9"/>
          <a:stretch/>
        </p:blipFill>
        <p:spPr>
          <a:xfrm>
            <a:off x="404712" y="1719976"/>
            <a:ext cx="6742857" cy="280245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7" b="29418"/>
          <a:stretch/>
        </p:blipFill>
        <p:spPr>
          <a:xfrm>
            <a:off x="6341533" y="1272362"/>
            <a:ext cx="3936390" cy="2090553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4" t="2530" r="25673" b="19642"/>
          <a:stretch/>
        </p:blipFill>
        <p:spPr>
          <a:xfrm>
            <a:off x="9279468" y="3510666"/>
            <a:ext cx="2133600" cy="202353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13" name="Стрілка вправо 12"/>
          <p:cNvSpPr/>
          <p:nvPr/>
        </p:nvSpPr>
        <p:spPr>
          <a:xfrm rot="20405554">
            <a:off x="6105048" y="2582024"/>
            <a:ext cx="1634870" cy="7789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 вправо 13"/>
          <p:cNvSpPr/>
          <p:nvPr/>
        </p:nvSpPr>
        <p:spPr>
          <a:xfrm rot="3029040">
            <a:off x="9219456" y="2861239"/>
            <a:ext cx="926501" cy="7789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2201333" y="2754565"/>
            <a:ext cx="1049867" cy="301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/>
          <p:cNvSpPr/>
          <p:nvPr/>
        </p:nvSpPr>
        <p:spPr>
          <a:xfrm>
            <a:off x="2201333" y="3392183"/>
            <a:ext cx="2226734" cy="223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 зі стрілкою 16"/>
          <p:cNvCxnSpPr/>
          <p:nvPr/>
        </p:nvCxnSpPr>
        <p:spPr>
          <a:xfrm>
            <a:off x="3284223" y="3056467"/>
            <a:ext cx="282820" cy="3060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кутник 19"/>
          <p:cNvSpPr/>
          <p:nvPr/>
        </p:nvSpPr>
        <p:spPr>
          <a:xfrm>
            <a:off x="1358899" y="4728674"/>
            <a:ext cx="47371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Статья по настройке:</a:t>
            </a: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http://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goo.gl/efOjEX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Контекстно-</a:t>
              </a:r>
              <a:r>
                <a:rPr lang="ru-RU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медийная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сеть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Лайтбоксы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их возможности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Лайтбоксы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их возможности. Новый формат объявлений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64" y="2488670"/>
            <a:ext cx="2238375" cy="19145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67" y="1572208"/>
            <a:ext cx="6023911" cy="4008323"/>
          </a:xfrm>
          <a:prstGeom prst="rect">
            <a:avLst/>
          </a:prstGeom>
        </p:spPr>
      </p:pic>
      <p:sp>
        <p:nvSpPr>
          <p:cNvPr id="15" name="Стрілка вправо 14"/>
          <p:cNvSpPr/>
          <p:nvPr/>
        </p:nvSpPr>
        <p:spPr>
          <a:xfrm>
            <a:off x="3785182" y="3056465"/>
            <a:ext cx="1303285" cy="7789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71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Контекстно-</a:t>
              </a:r>
              <a:r>
                <a:rPr lang="ru-RU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медийная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сеть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Лайтбоксы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их возможности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Лайтбоксы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их возможности. Новый формат объявлений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9"/>
          <a:stretch/>
        </p:blipFill>
        <p:spPr>
          <a:xfrm>
            <a:off x="404712" y="1719976"/>
            <a:ext cx="6742857" cy="280245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1352506"/>
            <a:ext cx="3936390" cy="193026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67" y="3830938"/>
            <a:ext cx="5322857" cy="173373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13" name="Стрілка вправо 12"/>
          <p:cNvSpPr/>
          <p:nvPr/>
        </p:nvSpPr>
        <p:spPr>
          <a:xfrm rot="20405554">
            <a:off x="6105048" y="2582024"/>
            <a:ext cx="1634870" cy="7789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 вправо 13"/>
          <p:cNvSpPr/>
          <p:nvPr/>
        </p:nvSpPr>
        <p:spPr>
          <a:xfrm rot="5400000">
            <a:off x="8870406" y="3305793"/>
            <a:ext cx="926501" cy="7789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2201333" y="2754565"/>
            <a:ext cx="1049867" cy="301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/>
          <p:cNvSpPr/>
          <p:nvPr/>
        </p:nvSpPr>
        <p:spPr>
          <a:xfrm>
            <a:off x="2201333" y="3392183"/>
            <a:ext cx="2226734" cy="223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 зі стрілкою 16"/>
          <p:cNvCxnSpPr/>
          <p:nvPr/>
        </p:nvCxnSpPr>
        <p:spPr>
          <a:xfrm>
            <a:off x="3284223" y="3056467"/>
            <a:ext cx="282820" cy="3060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9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Контекстно-</a:t>
              </a:r>
              <a:r>
                <a:rPr lang="ru-RU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медийная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сеть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КМС по номенклатуре товаров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КМС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номенклатуре товаров для Интернет магазинов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1372845" y="2383248"/>
            <a:ext cx="3588621" cy="369332"/>
          </a:xfrm>
          <a:prstGeom prst="rect">
            <a:avLst/>
          </a:prstGeom>
          <a:solidFill>
            <a:srgbClr val="0B7244"/>
          </a:solidFill>
          <a:ln>
            <a:solidFill>
              <a:srgbClr val="0B7244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Категория + Бренд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372845" y="3020280"/>
            <a:ext cx="3588621" cy="369332"/>
          </a:xfrm>
          <a:prstGeom prst="rect">
            <a:avLst/>
          </a:prstGeom>
          <a:solidFill>
            <a:srgbClr val="0B7244"/>
          </a:solidFill>
          <a:ln>
            <a:solidFill>
              <a:srgbClr val="0B7244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Бренд + Серия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372845" y="3657312"/>
            <a:ext cx="3588621" cy="369332"/>
          </a:xfrm>
          <a:prstGeom prst="rect">
            <a:avLst/>
          </a:prstGeom>
          <a:solidFill>
            <a:srgbClr val="0B7244"/>
          </a:solidFill>
          <a:ln>
            <a:solidFill>
              <a:srgbClr val="0B7244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Бренд + Серия + Модель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Стрілка вправо 13"/>
          <p:cNvSpPr/>
          <p:nvPr/>
        </p:nvSpPr>
        <p:spPr>
          <a:xfrm>
            <a:off x="5063065" y="2483247"/>
            <a:ext cx="1329267" cy="169334"/>
          </a:xfrm>
          <a:prstGeom prst="rightArrow">
            <a:avLst/>
          </a:prstGeom>
          <a:solidFill>
            <a:srgbClr val="263E62"/>
          </a:solidFill>
          <a:ln>
            <a:solidFill>
              <a:srgbClr val="263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право 14"/>
          <p:cNvSpPr/>
          <p:nvPr/>
        </p:nvSpPr>
        <p:spPr>
          <a:xfrm>
            <a:off x="5063065" y="3120279"/>
            <a:ext cx="1329267" cy="169334"/>
          </a:xfrm>
          <a:prstGeom prst="rightArrow">
            <a:avLst/>
          </a:prstGeom>
          <a:solidFill>
            <a:srgbClr val="263E62"/>
          </a:solidFill>
          <a:ln>
            <a:solidFill>
              <a:srgbClr val="263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ілка вправо 15"/>
          <p:cNvSpPr/>
          <p:nvPr/>
        </p:nvSpPr>
        <p:spPr>
          <a:xfrm>
            <a:off x="5063065" y="3757311"/>
            <a:ext cx="1329267" cy="169334"/>
          </a:xfrm>
          <a:prstGeom prst="rightArrow">
            <a:avLst/>
          </a:prstGeom>
          <a:solidFill>
            <a:srgbClr val="263E62"/>
          </a:solidFill>
          <a:ln>
            <a:solidFill>
              <a:srgbClr val="263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/>
          <p:cNvSpPr/>
          <p:nvPr/>
        </p:nvSpPr>
        <p:spPr>
          <a:xfrm>
            <a:off x="6482450" y="2383248"/>
            <a:ext cx="42194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Купить планшет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Asus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6482450" y="3020280"/>
            <a:ext cx="42194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Купить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планшет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Asus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ZenPad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6482450" y="3657312"/>
            <a:ext cx="42194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Купить планшет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Asus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ZenPad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Аналитика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Построение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воронки продаж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Построение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воронки продаж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1297729"/>
            <a:ext cx="8136467" cy="424214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0" y="1552187"/>
            <a:ext cx="5076825" cy="368617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12" name="Стрілка вправо 11"/>
          <p:cNvSpPr/>
          <p:nvPr/>
        </p:nvSpPr>
        <p:spPr>
          <a:xfrm rot="19364264">
            <a:off x="5118809" y="2861238"/>
            <a:ext cx="1220379" cy="7789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3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404712" y="6023847"/>
              <a:ext cx="7899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Правила создания эффективных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рекламных кампаний для интернет магазинов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968188" y="927850"/>
            <a:ext cx="1025562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Блок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Контекстно-</a:t>
            </a:r>
            <a:r>
              <a:rPr lang="ru-RU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медийная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сеть</a:t>
            </a:r>
            <a:endParaRPr lang="uk-U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категориям товаров;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любителей Акций. Легкий способ настроить;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Динамический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 для всех стран;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GSP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(Реклама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Gmail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для интернет магазинов;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Лайтбоксы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их возможности. Новый формат объявлений;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КМС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номенклатуре товаров для Интернет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магазинов.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Аналитика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Настройка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</a:t>
            </a:r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commerce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ROI ваших рекламных кампаний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Настройка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</a:t>
            </a:r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commerce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ROI ваших рекламных кампаний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 b="11841"/>
          <a:stretch/>
        </p:blipFill>
        <p:spPr>
          <a:xfrm>
            <a:off x="2002631" y="1263047"/>
            <a:ext cx="8186736" cy="399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Аналитика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Настройка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</a:t>
            </a:r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commerce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ROI ваших рекламных кампаний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Руководство по установке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e-com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730538"/>
              </p:ext>
            </p:extLst>
          </p:nvPr>
        </p:nvGraphicFramePr>
        <p:xfrm>
          <a:off x="362377" y="1807903"/>
          <a:ext cx="5654489" cy="335761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346168"/>
                <a:gridCol w="1181045"/>
                <a:gridCol w="3127276"/>
              </a:tblGrid>
              <a:tr h="16406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Значение</a:t>
                      </a:r>
                      <a:endParaRPr lang="uk-UA" sz="1200" b="0" i="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653" marR="38653" marT="38653" marB="3865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Обязательно</a:t>
                      </a:r>
                      <a:r>
                        <a:rPr lang="uk-UA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?</a:t>
                      </a:r>
                      <a:endParaRPr lang="uk-UA" sz="1200" b="0" i="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653" marR="38653" marT="38653" marB="3865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Описание</a:t>
                      </a:r>
                      <a:endParaRPr lang="uk-UA" sz="1200" b="0" i="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653" marR="38653" marT="38653" marB="38653" anchor="ctr"/>
                </a:tc>
              </a:tr>
              <a:tr h="346576"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Идентификатор</a:t>
                      </a:r>
                      <a:endParaRPr lang="uk-UA" sz="1200">
                        <a:solidFill>
                          <a:srgbClr val="21212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653" marR="38653" marT="33821" marB="386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Да</a:t>
                      </a:r>
                    </a:p>
                  </a:txBody>
                  <a:tcPr marL="38653" marR="38653" marT="33821" marB="386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Идентификатор</a:t>
                      </a:r>
                      <a:r>
                        <a:rPr lang="uk-UA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транзакции</a:t>
                      </a:r>
                      <a:r>
                        <a:rPr lang="uk-UA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endParaRPr lang="uk-UA" sz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 fontAlgn="t"/>
                      <a:r>
                        <a:rPr lang="uk-UA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Пример</a:t>
                      </a:r>
                      <a:r>
                        <a:rPr lang="uk-UA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1234.</a:t>
                      </a:r>
                    </a:p>
                  </a:txBody>
                  <a:tcPr marL="38653" marR="38653" marT="33821" marB="38653"/>
                </a:tc>
              </a:tr>
              <a:tr h="641883"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Партнерство</a:t>
                      </a:r>
                      <a:endParaRPr lang="uk-UA" sz="1200">
                        <a:solidFill>
                          <a:srgbClr val="21212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653" marR="38653" marT="33821" marB="386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Нет</a:t>
                      </a:r>
                      <a:endParaRPr lang="uk-UA" sz="1200">
                        <a:solidFill>
                          <a:srgbClr val="21212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653" marR="38653" marT="33821" marB="386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Магазин или филиал, в котором произошла транзакция. </a:t>
                      </a:r>
                      <a:endParaRPr lang="ru-RU" sz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 fontAlgn="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Пример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</a:t>
                      </a:r>
                      <a:r>
                        <a:rPr lang="ru-RU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Acme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Clothing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38653" marR="38653" marT="33821" marB="38653"/>
                </a:tc>
              </a:tr>
              <a:tr h="1232498"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Доход</a:t>
                      </a:r>
                      <a:endParaRPr lang="uk-UA" sz="1200">
                        <a:solidFill>
                          <a:srgbClr val="21212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653" marR="38653" marT="33821" marB="386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Нет</a:t>
                      </a:r>
                      <a:endParaRPr lang="uk-UA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653" marR="38653" marT="33821" marB="386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Общий доход или суммарная ценность транзакции. </a:t>
                      </a:r>
                      <a:endParaRPr lang="ru-RU" sz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 fontAlgn="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Пример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11.99. Это значение может включать любые корректировки общего дохода (стоимость доставки, налоги и т. д.).</a:t>
                      </a:r>
                    </a:p>
                  </a:txBody>
                  <a:tcPr marL="38653" marR="38653" marT="33821" marB="38653"/>
                </a:tc>
              </a:tr>
              <a:tr h="346576"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Доставка</a:t>
                      </a:r>
                      <a:endParaRPr lang="uk-UA" sz="1200">
                        <a:solidFill>
                          <a:srgbClr val="21212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653" marR="38653" marT="33821" marB="386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Нет</a:t>
                      </a:r>
                      <a:endParaRPr lang="uk-UA" sz="1200" dirty="0">
                        <a:solidFill>
                          <a:srgbClr val="21212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653" marR="38653" marT="33821" marB="386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Общая стоимость доставки. </a:t>
                      </a:r>
                      <a:endParaRPr lang="ru-RU" sz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 fontAlgn="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Пример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5.</a:t>
                      </a:r>
                    </a:p>
                  </a:txBody>
                  <a:tcPr marL="38653" marR="38653" marT="33821" marB="38653"/>
                </a:tc>
              </a:tr>
              <a:tr h="346576"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</a:t>
                      </a:r>
                      <a:endParaRPr lang="uk-UA" sz="1200">
                        <a:solidFill>
                          <a:srgbClr val="21212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653" marR="38653" marT="33821" marB="386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Нет</a:t>
                      </a:r>
                      <a:endParaRPr lang="uk-UA" sz="1200" dirty="0">
                        <a:solidFill>
                          <a:srgbClr val="21212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653" marR="38653" marT="33821" marB="386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Общая сумма налогов.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Пример: 129.</a:t>
                      </a:r>
                    </a:p>
                  </a:txBody>
                  <a:tcPr marL="38653" marR="38653" marT="33821" marB="38653"/>
                </a:tc>
              </a:tr>
            </a:tbl>
          </a:graphicData>
        </a:graphic>
      </p:graphicFrame>
      <p:graphicFrame>
        <p:nvGraphicFramePr>
          <p:cNvPr id="11" name="Таблиця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27112"/>
              </p:ext>
            </p:extLst>
          </p:nvPr>
        </p:nvGraphicFramePr>
        <p:xfrm>
          <a:off x="6251847" y="1798295"/>
          <a:ext cx="5609952" cy="391958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351218"/>
                <a:gridCol w="1219200"/>
                <a:gridCol w="3039534"/>
              </a:tblGrid>
              <a:tr h="16806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Значение</a:t>
                      </a:r>
                      <a:endParaRPr lang="uk-UA" sz="1200" b="0" i="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853" marR="32853" marT="32853" marB="3285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Обязательно</a:t>
                      </a:r>
                      <a:r>
                        <a:rPr lang="uk-UA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?</a:t>
                      </a:r>
                      <a:endParaRPr lang="uk-UA" sz="1200" b="0" i="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853" marR="32853" marT="32853" marB="3285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Описание</a:t>
                      </a:r>
                      <a:endParaRPr lang="uk-UA" sz="1200" b="0" i="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853" marR="32853" marT="32853" marB="32853" anchor="ctr"/>
                </a:tc>
              </a:tr>
              <a:tr h="851851"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Идентификатор</a:t>
                      </a:r>
                      <a:endParaRPr lang="uk-UA" sz="1200" dirty="0">
                        <a:solidFill>
                          <a:srgbClr val="21212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853" marR="32853" marT="28746" marB="328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Да</a:t>
                      </a:r>
                    </a:p>
                  </a:txBody>
                  <a:tcPr marL="32853" marR="32853" marT="28746" marB="328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Идентификатор транзакции. Позволяет узнать, к какой транзакции относится тот или иной товар.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Пример: 1234.</a:t>
                      </a:r>
                    </a:p>
                  </a:txBody>
                  <a:tcPr marL="32853" marR="32853" marT="28746" marB="32853"/>
                </a:tc>
              </a:tr>
              <a:tr h="407508"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Название</a:t>
                      </a:r>
                      <a:endParaRPr lang="uk-UA" sz="1200">
                        <a:solidFill>
                          <a:srgbClr val="21212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853" marR="32853" marT="28746" marB="328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Да</a:t>
                      </a:r>
                    </a:p>
                  </a:txBody>
                  <a:tcPr marL="32853" marR="32853" marT="28746" marB="328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Название товара.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Пример: "Розовый плюшевый кролик".</a:t>
                      </a:r>
                    </a:p>
                  </a:txBody>
                  <a:tcPr marL="32853" marR="32853" marT="28746" marB="32853"/>
                </a:tc>
              </a:tr>
              <a:tr h="351966"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Код товара</a:t>
                      </a:r>
                      <a:endParaRPr lang="uk-UA" sz="1200">
                        <a:solidFill>
                          <a:srgbClr val="21212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853" marR="32853" marT="28746" marB="328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Нет</a:t>
                      </a:r>
                      <a:endParaRPr lang="uk-UA" sz="1200" dirty="0">
                        <a:solidFill>
                          <a:srgbClr val="21212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853" marR="32853" marT="28746" marB="328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Код единицы складского учета.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Пример: SKU47.</a:t>
                      </a:r>
                    </a:p>
                  </a:txBody>
                  <a:tcPr marL="32853" marR="32853" marT="28746" marB="32853"/>
                </a:tc>
              </a:tr>
              <a:tr h="463051"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Категория</a:t>
                      </a:r>
                      <a:endParaRPr lang="uk-UA" sz="1200">
                        <a:solidFill>
                          <a:srgbClr val="21212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853" marR="32853" marT="28746" marB="328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Нет</a:t>
                      </a:r>
                      <a:endParaRPr lang="uk-UA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853" marR="32853" marT="28746" marB="328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Категория, к которой относится товар.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Пример: "Мягкие игрушки".</a:t>
                      </a:r>
                    </a:p>
                  </a:txBody>
                  <a:tcPr marL="32853" marR="32853" marT="28746" marB="32853"/>
                </a:tc>
              </a:tr>
              <a:tr h="296423"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Цена</a:t>
                      </a:r>
                      <a:endParaRPr lang="uk-UA" sz="1200">
                        <a:solidFill>
                          <a:srgbClr val="21212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853" marR="32853" marT="28746" marB="328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Нет</a:t>
                      </a:r>
                      <a:endParaRPr lang="uk-UA" sz="1200" dirty="0">
                        <a:solidFill>
                          <a:srgbClr val="21212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853" marR="32853" marT="28746" marB="328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Цена за единицу товара.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Пример: 11.99.</a:t>
                      </a:r>
                    </a:p>
                  </a:txBody>
                  <a:tcPr marL="32853" marR="32853" marT="28746" marB="32853"/>
                </a:tc>
              </a:tr>
              <a:tr h="1074022"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</a:t>
                      </a:r>
                      <a:endParaRPr lang="uk-UA" sz="1200" dirty="0">
                        <a:solidFill>
                          <a:srgbClr val="21212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853" marR="32853" marT="28746" marB="328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Нет</a:t>
                      </a:r>
                      <a:endParaRPr lang="uk-UA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853" marR="32853" marT="28746" marB="328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 приобретенных единиц товара. Если в это поле передается дробное число, например 1.5, оно будет округлено до ближайшего целого.</a:t>
                      </a:r>
                      <a:endParaRPr lang="ru-RU" sz="1200" dirty="0">
                        <a:solidFill>
                          <a:srgbClr val="21212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853" marR="32853" marT="28746" marB="32853"/>
                </a:tc>
              </a:tr>
            </a:tbl>
          </a:graphicData>
        </a:graphic>
      </p:graphicFrame>
      <p:sp>
        <p:nvSpPr>
          <p:cNvPr id="12" name="Прямокутник 11"/>
          <p:cNvSpPr/>
          <p:nvPr/>
        </p:nvSpPr>
        <p:spPr>
          <a:xfrm>
            <a:off x="362377" y="5298835"/>
            <a:ext cx="56544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Инструкция: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goo.gl/VCW0p0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688273" y="1305250"/>
            <a:ext cx="47371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Данные о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товаре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821071" y="1305250"/>
            <a:ext cx="47371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Данные о транзакции</a:t>
            </a:r>
          </a:p>
        </p:txBody>
      </p:sp>
    </p:spTree>
    <p:extLst>
      <p:ext uri="{BB962C8B-B14F-4D97-AF65-F5344CB8AC3E}">
        <p14:creationId xmlns:p14="http://schemas.microsoft.com/office/powerpoint/2010/main" val="38615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Аналитика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Настройка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</a:t>
            </a:r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commerce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ROI ваших рекламных кампаний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Настройка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</a:t>
            </a:r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commerce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ROI ваших рекламных кампаний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2445981" y="5307900"/>
            <a:ext cx="76047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Статья на отчет: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://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goo.gl/EiIMMP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52" y="1297275"/>
            <a:ext cx="9525494" cy="39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Аналитика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Конверсии, или транзакции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Конверсии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или транзакции. Корректность подтягивания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целей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2028354"/>
            <a:ext cx="1944158" cy="19441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38" y="2271427"/>
            <a:ext cx="1669578" cy="1669578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4172398" y="2605131"/>
            <a:ext cx="38472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</a:t>
            </a:r>
            <a:endParaRPr lang="ru-RU" sz="8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1876531" y="4130850"/>
            <a:ext cx="26859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онверсии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7630084" y="4130850"/>
            <a:ext cx="26859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Транзакции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Аналитика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Настройка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</a:t>
            </a:r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commerce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ROI ваших рекламных кампаний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заказа. Стратегии ремаркетинга для разных отрезков времени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12" y="2137039"/>
            <a:ext cx="1500356" cy="280286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6" y="2078964"/>
            <a:ext cx="6585479" cy="291901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16" name="Стрілка вправо 15"/>
          <p:cNvSpPr/>
          <p:nvPr/>
        </p:nvSpPr>
        <p:spPr>
          <a:xfrm>
            <a:off x="2866877" y="3259522"/>
            <a:ext cx="1220379" cy="77893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2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C: </a:t>
              </a:r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Аналитика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21646" y="6347013"/>
            <a:ext cx="76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404 и ее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важность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404 и ее важность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41" y="1334298"/>
            <a:ext cx="6928916" cy="41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6" y="1519976"/>
            <a:ext cx="3524250" cy="2857500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6137859" y="671493"/>
            <a:ext cx="3687034" cy="57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sotnik.biz.ua</a:t>
            </a:r>
            <a:endParaRPr lang="ru-RU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76" y="1461235"/>
            <a:ext cx="864000" cy="86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13" y="3279549"/>
            <a:ext cx="738927" cy="738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13" y="2413269"/>
            <a:ext cx="738926" cy="73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13" y="4155346"/>
            <a:ext cx="738926" cy="7389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13" y="644599"/>
            <a:ext cx="738927" cy="738927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6137858" y="1519976"/>
            <a:ext cx="4498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opiddubny@gmail.com</a:t>
            </a:r>
            <a:endParaRPr lang="ru-RU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6137858" y="2414800"/>
            <a:ext cx="4498765" cy="57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leg.piddubny</a:t>
            </a:r>
            <a:endParaRPr lang="ru-RU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6137858" y="3279549"/>
            <a:ext cx="5641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facebook.com/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oleg.piddubny</a:t>
            </a:r>
            <a:endParaRPr lang="ru-RU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6137858" y="4151827"/>
            <a:ext cx="4498765" cy="57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vk.com/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opiddubny</a:t>
            </a:r>
            <a:endParaRPr lang="ru-RU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6" y="1519976"/>
            <a:ext cx="3524250" cy="2857500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5172634" y="2625560"/>
            <a:ext cx="619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404712" y="6023847"/>
              <a:ext cx="7899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Правила создания эффективных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рекламных кампаний для интернет магазинов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968188" y="927850"/>
            <a:ext cx="1025562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Блок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Аналитика</a:t>
            </a:r>
            <a:endParaRPr lang="uk-U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Построение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воронки продаж;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Настройка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commerce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ROI ваших рекламных кампаний;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Конверсии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или транзакции. Корректность подтягивания целей;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заказа. Стратегии ремаркетинга для разных отрезков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281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Товарные кампании и </a:t>
            </a:r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Merchant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Товарные кампании и </a:t>
            </a:r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Merchant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86"/>
          <a:stretch/>
        </p:blipFill>
        <p:spPr>
          <a:xfrm>
            <a:off x="345443" y="1694899"/>
            <a:ext cx="5900738" cy="31710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68"/>
          <a:stretch/>
        </p:blipFill>
        <p:spPr>
          <a:xfrm>
            <a:off x="6358464" y="1694898"/>
            <a:ext cx="5496983" cy="31710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57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Товарные кампании и </a:t>
            </a:r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Merchant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 Товарных кампаний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156884" y="4232809"/>
            <a:ext cx="2601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CTR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7088252" y="4232809"/>
            <a:ext cx="355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К.Конверсии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трілка вправо 2"/>
          <p:cNvSpPr/>
          <p:nvPr/>
        </p:nvSpPr>
        <p:spPr>
          <a:xfrm rot="2308546">
            <a:off x="2898802" y="3007274"/>
            <a:ext cx="1401631" cy="694266"/>
          </a:xfrm>
          <a:prstGeom prst="rightArrow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/>
          <p:cNvSpPr/>
          <p:nvPr/>
        </p:nvSpPr>
        <p:spPr>
          <a:xfrm>
            <a:off x="2624836" y="3510953"/>
            <a:ext cx="974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3-4х</a:t>
            </a:r>
            <a:endParaRPr lang="ru-RU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Стрілка вправо 18"/>
          <p:cNvSpPr/>
          <p:nvPr/>
        </p:nvSpPr>
        <p:spPr>
          <a:xfrm rot="18918411">
            <a:off x="8148136" y="3007274"/>
            <a:ext cx="1401631" cy="69426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 19"/>
          <p:cNvSpPr/>
          <p:nvPr/>
        </p:nvSpPr>
        <p:spPr>
          <a:xfrm>
            <a:off x="7704837" y="2982361"/>
            <a:ext cx="974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2-3х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Товарные кампании и </a:t>
            </a:r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Merchant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нужно для Товарных кампаний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2156884" y="4232809"/>
            <a:ext cx="2601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AdWords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7088252" y="4232809"/>
            <a:ext cx="355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Merchant Center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93" y="2477615"/>
            <a:ext cx="1579922" cy="15799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78" y="2265111"/>
            <a:ext cx="1954128" cy="19541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46" y="2692400"/>
            <a:ext cx="1071202" cy="10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Блок А: Поисковые рекламные кампании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545007" y="6347013"/>
            <a:ext cx="7435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структуры кампании для Интернет магазинов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65766" y="893715"/>
            <a:ext cx="966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структуры кампании для Интернет магазинов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1076512" y="1997736"/>
            <a:ext cx="3588621" cy="369332"/>
          </a:xfrm>
          <a:prstGeom prst="rect">
            <a:avLst/>
          </a:prstGeom>
          <a:solidFill>
            <a:srgbClr val="0B7244"/>
          </a:solidFill>
          <a:ln>
            <a:solidFill>
              <a:srgbClr val="0B7244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Категория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076512" y="2634768"/>
            <a:ext cx="3588621" cy="369332"/>
          </a:xfrm>
          <a:prstGeom prst="rect">
            <a:avLst/>
          </a:prstGeom>
          <a:solidFill>
            <a:srgbClr val="0B7244"/>
          </a:solidFill>
          <a:ln>
            <a:solidFill>
              <a:srgbClr val="0B7244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Категория + Бренд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076512" y="3271800"/>
            <a:ext cx="3588621" cy="369332"/>
          </a:xfrm>
          <a:prstGeom prst="rect">
            <a:avLst/>
          </a:prstGeom>
          <a:solidFill>
            <a:srgbClr val="0B7244"/>
          </a:solidFill>
          <a:ln>
            <a:solidFill>
              <a:srgbClr val="0B7244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Бренд + Серия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076512" y="3908832"/>
            <a:ext cx="3588621" cy="369332"/>
          </a:xfrm>
          <a:prstGeom prst="rect">
            <a:avLst/>
          </a:prstGeom>
          <a:solidFill>
            <a:srgbClr val="0B7244"/>
          </a:solidFill>
          <a:ln>
            <a:solidFill>
              <a:srgbClr val="0B7244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Бренд + Серия + Модель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1076512" y="4545864"/>
            <a:ext cx="3588621" cy="369332"/>
          </a:xfrm>
          <a:prstGeom prst="rect">
            <a:avLst/>
          </a:prstGeom>
          <a:solidFill>
            <a:srgbClr val="0B7244"/>
          </a:solidFill>
          <a:ln>
            <a:solidFill>
              <a:srgbClr val="0B7244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Категория + Бренд + Город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трілка вправо 2"/>
          <p:cNvSpPr/>
          <p:nvPr/>
        </p:nvSpPr>
        <p:spPr>
          <a:xfrm>
            <a:off x="4766732" y="2097735"/>
            <a:ext cx="1329267" cy="169334"/>
          </a:xfrm>
          <a:prstGeom prst="rightArrow">
            <a:avLst/>
          </a:prstGeom>
          <a:solidFill>
            <a:srgbClr val="263E62"/>
          </a:solidFill>
          <a:ln>
            <a:solidFill>
              <a:srgbClr val="263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право 14"/>
          <p:cNvSpPr/>
          <p:nvPr/>
        </p:nvSpPr>
        <p:spPr>
          <a:xfrm>
            <a:off x="4766732" y="2734767"/>
            <a:ext cx="1329267" cy="169334"/>
          </a:xfrm>
          <a:prstGeom prst="rightArrow">
            <a:avLst/>
          </a:prstGeom>
          <a:solidFill>
            <a:srgbClr val="263E62"/>
          </a:solidFill>
          <a:ln>
            <a:solidFill>
              <a:srgbClr val="263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ілка вправо 15"/>
          <p:cNvSpPr/>
          <p:nvPr/>
        </p:nvSpPr>
        <p:spPr>
          <a:xfrm>
            <a:off x="4766732" y="3371799"/>
            <a:ext cx="1329267" cy="169334"/>
          </a:xfrm>
          <a:prstGeom prst="rightArrow">
            <a:avLst/>
          </a:prstGeom>
          <a:solidFill>
            <a:srgbClr val="263E62"/>
          </a:solidFill>
          <a:ln>
            <a:solidFill>
              <a:srgbClr val="263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ілка вправо 16"/>
          <p:cNvSpPr/>
          <p:nvPr/>
        </p:nvSpPr>
        <p:spPr>
          <a:xfrm>
            <a:off x="4766732" y="4008831"/>
            <a:ext cx="1329267" cy="169334"/>
          </a:xfrm>
          <a:prstGeom prst="rightArrow">
            <a:avLst/>
          </a:prstGeom>
          <a:solidFill>
            <a:srgbClr val="263E62"/>
          </a:solidFill>
          <a:ln>
            <a:solidFill>
              <a:srgbClr val="263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ілка вправо 17"/>
          <p:cNvSpPr/>
          <p:nvPr/>
        </p:nvSpPr>
        <p:spPr>
          <a:xfrm>
            <a:off x="4766732" y="4642451"/>
            <a:ext cx="1329267" cy="169334"/>
          </a:xfrm>
          <a:prstGeom prst="rightArrow">
            <a:avLst/>
          </a:prstGeom>
          <a:solidFill>
            <a:srgbClr val="263E62"/>
          </a:solidFill>
          <a:ln>
            <a:solidFill>
              <a:srgbClr val="263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/>
          <p:cNvSpPr/>
          <p:nvPr/>
        </p:nvSpPr>
        <p:spPr>
          <a:xfrm>
            <a:off x="6186117" y="1997736"/>
            <a:ext cx="42194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Купить подгузники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6186117" y="2634768"/>
            <a:ext cx="42194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Купить подгузники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Goon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6186117" y="3271800"/>
            <a:ext cx="42194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Купить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Goon L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6186117" y="3908832"/>
            <a:ext cx="42194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Купить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Goon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46 </a:t>
            </a:r>
            <a:r>
              <a:rPr lang="ru-RU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шт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6186117" y="4545864"/>
            <a:ext cx="42194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Купить подгузники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Goon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Киев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1647</Words>
  <Application>Microsoft Office PowerPoint</Application>
  <PresentationFormat>Широкий екран</PresentationFormat>
  <Paragraphs>346</Paragraphs>
  <Slides>47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Verdana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Олег Піддубний</dc:creator>
  <cp:lastModifiedBy>Олег Піддубний</cp:lastModifiedBy>
  <cp:revision>119</cp:revision>
  <dcterms:created xsi:type="dcterms:W3CDTF">2015-09-14T13:37:51Z</dcterms:created>
  <dcterms:modified xsi:type="dcterms:W3CDTF">2015-10-16T06:19:35Z</dcterms:modified>
</cp:coreProperties>
</file>